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325" r:id="rId21"/>
    <p:sldId id="276" r:id="rId22"/>
    <p:sldId id="277" r:id="rId23"/>
    <p:sldId id="278" r:id="rId24"/>
    <p:sldId id="279" r:id="rId25"/>
    <p:sldId id="284" r:id="rId26"/>
    <p:sldId id="285" r:id="rId27"/>
    <p:sldId id="280" r:id="rId28"/>
    <p:sldId id="281" r:id="rId29"/>
    <p:sldId id="283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</p:sldIdLst>
  <p:sldSz cx="10691813" cy="7559675"/>
  <p:notesSz cx="10020300" cy="688816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F4F4F4"/>
    <a:srgbClr val="22B14C"/>
    <a:srgbClr val="7D5737"/>
    <a:srgbClr val="684224"/>
    <a:srgbClr val="FCF8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5316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874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313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6057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61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32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395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091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02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29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5147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111E7-A3FD-4C09-9FD0-D1FFBEA9212D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6AFFD-8819-43D7-A4D8-AF4DF8C7A0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848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8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9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4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5" Type="http://schemas.openxmlformats.org/officeDocument/2006/relationships/image" Target="../media/image52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png"/><Relationship Id="rId4" Type="http://schemas.openxmlformats.org/officeDocument/2006/relationships/image" Target="../media/image7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9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36.png"/><Relationship Id="rId4" Type="http://schemas.openxmlformats.org/officeDocument/2006/relationships/image" Target="../media/image7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4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9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7" Type="http://schemas.openxmlformats.org/officeDocument/2006/relationships/image" Target="../media/image10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5" Type="http://schemas.openxmlformats.org/officeDocument/2006/relationships/image" Target="../media/image125.jpg"/><Relationship Id="rId4" Type="http://schemas.openxmlformats.org/officeDocument/2006/relationships/image" Target="../media/image1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gif"/><Relationship Id="rId7" Type="http://schemas.openxmlformats.org/officeDocument/2006/relationships/image" Target="../media/image14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g"/><Relationship Id="rId5" Type="http://schemas.openxmlformats.org/officeDocument/2006/relationships/image" Target="../media/image145.jpg"/><Relationship Id="rId4" Type="http://schemas.openxmlformats.org/officeDocument/2006/relationships/image" Target="../media/image14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gif"/><Relationship Id="rId7" Type="http://schemas.openxmlformats.org/officeDocument/2006/relationships/image" Target="../media/image15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7" Type="http://schemas.openxmlformats.org/officeDocument/2006/relationships/image" Target="../media/image157.png"/><Relationship Id="rId2" Type="http://schemas.openxmlformats.org/officeDocument/2006/relationships/image" Target="../media/image15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1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5" Type="http://schemas.openxmlformats.org/officeDocument/2006/relationships/image" Target="../media/image142.png"/><Relationship Id="rId4" Type="http://schemas.openxmlformats.org/officeDocument/2006/relationships/image" Target="../media/image16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g"/><Relationship Id="rId5" Type="http://schemas.openxmlformats.org/officeDocument/2006/relationships/image" Target="../media/image166.png"/><Relationship Id="rId4" Type="http://schemas.openxmlformats.org/officeDocument/2006/relationships/image" Target="../media/image16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jpg"/><Relationship Id="rId4" Type="http://schemas.openxmlformats.org/officeDocument/2006/relationships/image" Target="../media/image16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jpg"/><Relationship Id="rId4" Type="http://schemas.openxmlformats.org/officeDocument/2006/relationships/image" Target="../media/image17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jpg"/><Relationship Id="rId4" Type="http://schemas.openxmlformats.org/officeDocument/2006/relationships/image" Target="../media/image17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jpg"/><Relationship Id="rId4" Type="http://schemas.openxmlformats.org/officeDocument/2006/relationships/image" Target="../media/image18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jpg"/><Relationship Id="rId4" Type="http://schemas.openxmlformats.org/officeDocument/2006/relationships/image" Target="../media/image18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g"/><Relationship Id="rId5" Type="http://schemas.openxmlformats.org/officeDocument/2006/relationships/image" Target="../media/image190.jpg"/><Relationship Id="rId4" Type="http://schemas.openxmlformats.org/officeDocument/2006/relationships/image" Target="../media/image18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jpg"/><Relationship Id="rId4" Type="http://schemas.openxmlformats.org/officeDocument/2006/relationships/image" Target="../media/image1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g"/><Relationship Id="rId5" Type="http://schemas.openxmlformats.org/officeDocument/2006/relationships/image" Target="../media/image195.png"/><Relationship Id="rId4" Type="http://schemas.openxmlformats.org/officeDocument/2006/relationships/image" Target="../media/image2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g"/><Relationship Id="rId5" Type="http://schemas.openxmlformats.org/officeDocument/2006/relationships/image" Target="../media/image195.png"/><Relationship Id="rId4" Type="http://schemas.openxmlformats.org/officeDocument/2006/relationships/image" Target="../media/image2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211.png"/><Relationship Id="rId4" Type="http://schemas.openxmlformats.org/officeDocument/2006/relationships/image" Target="../media/image21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jpg"/><Relationship Id="rId5" Type="http://schemas.openxmlformats.org/officeDocument/2006/relationships/image" Target="../media/image214.jpg"/><Relationship Id="rId4" Type="http://schemas.openxmlformats.org/officeDocument/2006/relationships/image" Target="../media/image21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g"/><Relationship Id="rId5" Type="http://schemas.openxmlformats.org/officeDocument/2006/relationships/image" Target="../media/image218.jpg"/><Relationship Id="rId4" Type="http://schemas.openxmlformats.org/officeDocument/2006/relationships/image" Target="../media/image19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jpg"/><Relationship Id="rId5" Type="http://schemas.openxmlformats.org/officeDocument/2006/relationships/image" Target="../media/image226.jpg"/><Relationship Id="rId4" Type="http://schemas.openxmlformats.org/officeDocument/2006/relationships/image" Target="../media/image22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4" Type="http://schemas.openxmlformats.org/officeDocument/2006/relationships/image" Target="../media/image2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3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jpg"/><Relationship Id="rId5" Type="http://schemas.openxmlformats.org/officeDocument/2006/relationships/image" Target="../media/image240.jpg"/><Relationship Id="rId4" Type="http://schemas.openxmlformats.org/officeDocument/2006/relationships/image" Target="../media/image2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jpg"/><Relationship Id="rId5" Type="http://schemas.openxmlformats.org/officeDocument/2006/relationships/image" Target="../media/image244.jpg"/><Relationship Id="rId4" Type="http://schemas.openxmlformats.org/officeDocument/2006/relationships/image" Target="../media/image24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250.jp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g"/><Relationship Id="rId5" Type="http://schemas.openxmlformats.org/officeDocument/2006/relationships/image" Target="../media/image248.jpg"/><Relationship Id="rId4" Type="http://schemas.openxmlformats.org/officeDocument/2006/relationships/image" Target="../media/image247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jpg"/><Relationship Id="rId3" Type="http://schemas.openxmlformats.org/officeDocument/2006/relationships/image" Target="../media/image252.png"/><Relationship Id="rId7" Type="http://schemas.openxmlformats.org/officeDocument/2006/relationships/image" Target="../media/image256.jp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g"/><Relationship Id="rId5" Type="http://schemas.openxmlformats.org/officeDocument/2006/relationships/image" Target="../media/image254.jpg"/><Relationship Id="rId4" Type="http://schemas.openxmlformats.org/officeDocument/2006/relationships/image" Target="../media/image25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jpg"/><Relationship Id="rId3" Type="http://schemas.openxmlformats.org/officeDocument/2006/relationships/image" Target="../media/image259.jpg"/><Relationship Id="rId7" Type="http://schemas.openxmlformats.org/officeDocument/2006/relationships/image" Target="../media/image263.pn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jpg"/><Relationship Id="rId4" Type="http://schemas.openxmlformats.org/officeDocument/2006/relationships/image" Target="../media/image260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jpg"/><Relationship Id="rId3" Type="http://schemas.openxmlformats.org/officeDocument/2006/relationships/image" Target="../media/image266.jpg"/><Relationship Id="rId7" Type="http://schemas.openxmlformats.org/officeDocument/2006/relationships/image" Target="../media/image270.pn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jp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277.jp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jpg"/><Relationship Id="rId5" Type="http://schemas.openxmlformats.org/officeDocument/2006/relationships/image" Target="../media/image275.jpg"/><Relationship Id="rId4" Type="http://schemas.openxmlformats.org/officeDocument/2006/relationships/image" Target="../media/image274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jpg"/><Relationship Id="rId3" Type="http://schemas.openxmlformats.org/officeDocument/2006/relationships/image" Target="../media/image279.png"/><Relationship Id="rId7" Type="http://schemas.openxmlformats.org/officeDocument/2006/relationships/image" Target="../media/image283.jp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jpg"/><Relationship Id="rId5" Type="http://schemas.openxmlformats.org/officeDocument/2006/relationships/image" Target="../media/image281.jpg"/><Relationship Id="rId4" Type="http://schemas.openxmlformats.org/officeDocument/2006/relationships/image" Target="../media/image28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jpg"/><Relationship Id="rId5" Type="http://schemas.openxmlformats.org/officeDocument/2006/relationships/image" Target="../media/image288.jpg"/><Relationship Id="rId4" Type="http://schemas.openxmlformats.org/officeDocument/2006/relationships/image" Target="../media/image2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tpoart@mail.ru" TargetMode="External"/><Relationship Id="rId4" Type="http://schemas.openxmlformats.org/officeDocument/2006/relationships/image" Target="../media/image2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9868" y="-1562267"/>
            <a:ext cx="7552074" cy="10691814"/>
          </a:xfrm>
          <a:prstGeom prst="rect">
            <a:avLst/>
          </a:prstGeom>
          <a:effectLst>
            <a:outerShdw blurRad="50800" dist="101600" dir="5400000" sx="4000" sy="4000" algn="ctr" rotWithShape="0">
              <a:srgbClr val="000000">
                <a:alpha val="42000"/>
              </a:srgbClr>
            </a:outerShdw>
            <a:softEdge rad="127000"/>
          </a:effectLst>
        </p:spPr>
      </p:pic>
      <p:sp>
        <p:nvSpPr>
          <p:cNvPr id="7" name="TextBox 6"/>
          <p:cNvSpPr txBox="1"/>
          <p:nvPr/>
        </p:nvSpPr>
        <p:spPr>
          <a:xfrm>
            <a:off x="0" y="706035"/>
            <a:ext cx="10691813" cy="9417963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  <a:innerShdw blurRad="63500" dist="50800" dir="13500000">
              <a:prstClr val="black">
                <a:alpha val="50000"/>
              </a:prstClr>
            </a:innerShdw>
            <a:softEdge rad="635000"/>
          </a:effectLst>
          <a:sp3d prstMaterial="matte"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effectLst>
                  <a:glow rad="228600">
                    <a:srgbClr val="22B14C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ПРОИЗВОДСТВЕННОЕ ПРЕДПРИЯТИЕ</a:t>
            </a:r>
          </a:p>
          <a:p>
            <a:pPr algn="ctr"/>
            <a:r>
              <a:rPr lang="ru-RU" sz="2800" b="1" dirty="0">
                <a:effectLst>
                  <a:glow rad="228600">
                    <a:srgbClr val="22B14C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«ПОСАДСКИЙ КАМЕНЬ»</a:t>
            </a:r>
          </a:p>
          <a:p>
            <a:pPr algn="ctr"/>
            <a:endParaRPr lang="ru-RU" sz="2800" b="1" dirty="0">
              <a:effectLst>
                <a:glow rad="228600">
                  <a:srgbClr val="22B14C"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ru-RU" sz="2800" b="1" dirty="0">
              <a:effectLst>
                <a:glow rad="228600">
                  <a:srgbClr val="22B14C"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9600" b="1" dirty="0">
                <a:effectLst>
                  <a:glow rad="228600">
                    <a:srgbClr val="22B14C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КАТАЛОГ</a:t>
            </a:r>
          </a:p>
          <a:p>
            <a:pPr algn="ctr"/>
            <a:r>
              <a:rPr lang="ru-RU" sz="9600" b="1" dirty="0">
                <a:effectLst>
                  <a:glow rad="228600">
                    <a:srgbClr val="22B14C">
                      <a:alpha val="40000"/>
                    </a:srgbClr>
                  </a:glow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2021</a:t>
            </a:r>
          </a:p>
          <a:p>
            <a:pPr algn="ctr"/>
            <a:endParaRPr lang="ru-RU" sz="9600" b="1" dirty="0">
              <a:effectLst>
                <a:glow rad="228600">
                  <a:srgbClr val="22B14C"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Московская область, Сергиев Посад</a:t>
            </a:r>
            <a:r>
              <a:rPr lang="ru-RU" sz="1400" b="1">
                <a:latin typeface="Verdana" panose="020B0604030504040204" pitchFamily="34" charset="0"/>
                <a:ea typeface="Verdana" panose="020B0604030504040204" pitchFamily="34" charset="0"/>
              </a:rPr>
              <a:t>, 2021</a:t>
            </a:r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ru-RU" sz="9600" b="1" dirty="0">
              <a:effectLst>
                <a:glow rad="228600">
                  <a:srgbClr val="22B14C">
                    <a:alpha val="40000"/>
                  </a:srgb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ru-RU" sz="9600" b="1" dirty="0">
              <a:effectLst>
                <a:glow>
                  <a:schemeClr val="accent6">
                    <a:satMod val="175000"/>
                  </a:schemeClr>
                </a:glow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50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8 КИРПИЧЕЙ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КОСИЧКА</a:t>
            </a:r>
          </a:p>
        </p:txBody>
      </p:sp>
      <p:pic>
        <p:nvPicPr>
          <p:cNvPr id="2" name="Рисунок 1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0000" cy="7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4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КЛЕОПАТРА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СПАГЕТТИ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1"/>
            <a:ext cx="4680000" cy="7221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0000" cy="7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2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773600" cy="46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9051" cy="468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12 КИРПИЧЕЙ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КАМЕНЬ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172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4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ПАРКЕТ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ДОСКА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172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96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КОВЕР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ДЕКОР-ДЕРЕВО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172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0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ТАКТИЛЬНАЯ ТРОТУАРНАЯ ПЛИТКА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4320000"/>
            <a:ext cx="2180217" cy="1584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0"/>
            <a:ext cx="2085818" cy="1152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" y="1440000"/>
            <a:ext cx="2333392" cy="115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9999" y="2880000"/>
            <a:ext cx="716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Тактильная плитка с конусообразными рифами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 говорит об опасности либо о препятствии на пути человека. Укладывать её нужно перед началом пешеходного и подземного перехода, а также перед крайней ступенькой лестничного марша.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9999" y="1440000"/>
            <a:ext cx="716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Тактильная плитка с направляющими рифами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 предназначена для создания дорожек для людей со слабым зрением. Ширина дорожек должна быть не менее 500 мм. Вдоль стен здания плитка с продольными рифами должна быть уложена на расстоянии не более 1 метра от стены.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0000" y="4320000"/>
            <a:ext cx="716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Тактильная плитка с квадратными рифами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 дает понять людям, что впереди светофор. Для этого 4 плитки размером 50*50 выкладывают вокруг мачты светофора. Также плитка с квадратами обозначает препятствие, для чего по контуру препятствия на расстоянии 0,8 метра, выкладывают полосу  из тактильной плитки шириной 0,5 метра.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40000" y="5760000"/>
            <a:ext cx="716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Тактильная плитка с диагональными рифами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 применяется для обозначения поворота налево или направо. Для того, чтобы указать наземный переход под углом 90° тактильную плитку нужно уложить на расстоянии 800 мм от линий, являющихся продолжением кромки перехода.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3" y="5760000"/>
            <a:ext cx="2102898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27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ПРЯМОЙ РИФ «400»</a:t>
            </a:r>
            <a:r>
              <a:rPr lang="ru-RU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24000" y="540000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ДИАГОНАЛЬНЫЙ РИФ «400»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0000" cy="7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2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540000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КОНУСООБРАЗНЫЙ РИФ «400»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540000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КРУПНАЯ ШАГРЕНЬ «400»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172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16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ПРЯМОЙ РИФ «500»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540000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ДИАГОНАЛЬНЫЙ РИФ «500»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172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2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540000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КВАДРАТНЫЙ РИФ «500»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540000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КОНУСООБРАЗНЫЙ РИФ «500»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172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6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10"/>
            <a:ext cx="3960000" cy="33540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36000" y="1332000"/>
            <a:ext cx="5868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latin typeface="Verdana" panose="020B0604030504040204" pitchFamily="34" charset="0"/>
                <a:ea typeface="Verdana" panose="020B0604030504040204" pitchFamily="34" charset="0"/>
              </a:rPr>
              <a:t>Здравствуйте, дорогие друзья!</a:t>
            </a:r>
          </a:p>
          <a:p>
            <a:pPr algn="just"/>
            <a:endParaRPr lang="ru-RU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Я рад представить новый каталог производственного предприятия «Посадский Камень» на 2021 год. 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Смею Вас заверить, что, как и прежде, главный приоритет нашей компании - высокое качество продукции.</a:t>
            </a:r>
          </a:p>
          <a:p>
            <a:pPr algn="just"/>
            <a:endParaRPr lang="ru-RU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Наши изделия вырабатываются из высокопрочного мелкозернистого бетона. Из такого же бетона строят многоэтажные дома и эстакады. 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Для его производства мы используем цемент марки ПЦ600Д0, </a:t>
            </a:r>
            <a:r>
              <a:rPr lang="ru-RU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крупномодульный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 сеяный песок, артезианскую воду и датский пигмент OMNICON.</a:t>
            </a:r>
          </a:p>
          <a:p>
            <a:pPr algn="just"/>
            <a:endParaRPr lang="ru-RU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Мы даем гарантию на всю нашу продукцию!</a:t>
            </a:r>
          </a:p>
          <a:p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88000" y="4788000"/>
            <a:ext cx="396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Петр Егоров, </a:t>
            </a:r>
          </a:p>
          <a:p>
            <a:r>
              <a:rPr lang="ru-RU" sz="1400" i="1" dirty="0">
                <a:latin typeface="Verdana" panose="020B0604030504040204" pitchFamily="34" charset="0"/>
                <a:ea typeface="Verdana" panose="020B0604030504040204" pitchFamily="34" charset="0"/>
              </a:rPr>
              <a:t>коммерческий директор производственного предприятия «Посадский Камень»</a:t>
            </a:r>
          </a:p>
        </p:txBody>
      </p:sp>
    </p:spTree>
    <p:extLst>
      <p:ext uri="{BB962C8B-B14F-4D97-AF65-F5344CB8AC3E}">
        <p14:creationId xmlns:p14="http://schemas.microsoft.com/office/powerpoint/2010/main" val="2962672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ТЕХНИЧЕСКИЕ ХАРАКТЕРИСТИКИ ТАКТИЛЬНОЙ ТРОТУАРНОЙ ПЛИТКИ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8" y="1440000"/>
            <a:ext cx="10058400" cy="28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7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ТРОТУАРНАЯ ПЛИТКА 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СЕРИИ «САДОВЫЕ ДОРОЖКИ»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8000" y="162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При обустройстве приусадебного участка дачи, большое внимание уделяется садовым дорожкам, которые дают ощущение порядка и ухоженности. Если нужно скрыть какие-то недостатки ландшафта или наоборот, подчеркнуть его красоту и индивидуальность, дорожками можно правильно распределить или разграничить территорию.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8" y="3240000"/>
            <a:ext cx="10116000" cy="342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35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КРУГ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СЕКТОР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0000" cy="72210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28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ТРАПЕЦИЯ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НОГИ ВЕЛИКАНА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83210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1728" cy="72237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96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39994"/>
            <a:ext cx="10116000" cy="46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399" y="720000"/>
            <a:ext cx="96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ПЕНЬКИ В АССОРТИМЕНТЕ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8" y="6300000"/>
            <a:ext cx="10058400" cy="8953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75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ГАЗОННАЯ ПЛИТКА «ЗМЕЙКА»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2005718" cy="46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56000" y="1440000"/>
            <a:ext cx="2005718" cy="468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1440000"/>
            <a:ext cx="5715000" cy="30289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274820" cy="7223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00" y="4644000"/>
            <a:ext cx="5719572" cy="23408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21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ЭКОПЛИТКА «ПЕНТАГОН»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600" y="1440000"/>
            <a:ext cx="3122235" cy="468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3944571" cy="468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8" y="6300000"/>
            <a:ext cx="10116000" cy="9005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00" y="1169225"/>
            <a:ext cx="2473452" cy="522122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18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БРУСЧАТКА ВИБРОЛИТАЯ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3929" y="2384385"/>
            <a:ext cx="6875362" cy="179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3465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6000" y="1440000"/>
            <a:ext cx="5148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Брусчатка — твёрдое дорожное покрытие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, разновидность мостовой, выложенной плоскими прямоугольными (или другой формы) брусками приблизительно одинаковой формы и размера. Также брусчаткой часто называют сами бруски, или брусчатый камень, из которого строилось дорожное покрытие.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Классический брусчатый камень обычно 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изготавливается из твёрдых горных пород, имеющих высокую несущую способность и большую стойкость к износу или </a:t>
            </a:r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отливаться из бетона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just"/>
            <a:endParaRPr lang="ru-RU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Достоинства брусчатки: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- Очень высокая надёжность и долговечность. Брусчатый камень обычно имеет высокую несущую способность  и мало   изнашивается.    Вымощенные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000" y="4896000"/>
            <a:ext cx="1011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гранитными плитами дороги времён Древнего Рима во многих местах до сих пор пригодны к использованию;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- Подобно булыжной мостовой, брусчатка укладывается на песчаную подушку, что обеспечивает прекрасный дренаж и устойчивость к размытию покрытия;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- Брусчатая мостовая не является жёстким покрытием и отдельные элементы могут двигаться относительно друг друга. Это позволяет покрытию сохранять целостность при подвижках почвы и чрезмерных нагрузках;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- С эстетической точки зрения, чётко структурированный рисунок брусчатой укладки, в сравнении с однородной поверхностью асфальта, выглядит лучше.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20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448000"/>
            <a:ext cx="2701036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БРУСЧАТКА ТИПОВАЯ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7999" y="14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Вибролитая брусчатка имеет неоспоримые преимущества перед прессованной. Во-первых, вибролитая брусчатка прокрашена в массе - цвет не стирается и медленнее выгорает с годами. Во-вторых вибролитая брусчатка прочней и долговечней вибропресованной, так как в ней меньше микропор.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00" y="5760000"/>
            <a:ext cx="7128000" cy="108290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000" y="2394000"/>
            <a:ext cx="6912864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78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54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БРУСЧАТКА СЕРИИ «УНИКАМЕНЬ»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1" y="1080000"/>
            <a:ext cx="4454027" cy="468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1" y="1080000"/>
            <a:ext cx="4454027" cy="4680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760000"/>
            <a:ext cx="4457700" cy="12618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5760000"/>
            <a:ext cx="4457700" cy="12618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760" y="7008692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000" y="0"/>
            <a:ext cx="5347533" cy="75596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8973"/>
            <a:ext cx="5349240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44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3600000" cy="360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4000" y="720000"/>
            <a:ext cx="1011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Набор элементов мощения «</a:t>
            </a:r>
            <a:r>
              <a:rPr lang="ru-RU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Уникамень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» состоит из групп А, В (для мощения дорожек и прямоугольных площадок) и группы С (для мощения круговых площадок). Все элементы имеют фактуру природного камня, причем узор фактуры не повторяется.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8000" y="486000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i="1" dirty="0">
                <a:latin typeface="Verdana" panose="020B0604030504040204" pitchFamily="34" charset="0"/>
                <a:ea typeface="Verdana" panose="020B0604030504040204" pitchFamily="34" charset="0"/>
              </a:rPr>
              <a:t>Пример укладки круговой площадки из элементов группы С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320800"/>
            <a:ext cx="3602736" cy="21625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000" y="1440000"/>
            <a:ext cx="6228000" cy="58304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86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00" y="4248000"/>
            <a:ext cx="4320000" cy="324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00" y="720000"/>
            <a:ext cx="4320000" cy="324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3" y="720000"/>
            <a:ext cx="4375673" cy="324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3" y="4248000"/>
            <a:ext cx="4375673" cy="3240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16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«ЭШЕР»: ЧЕРЕПАШКА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351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4968000"/>
            <a:ext cx="4681728" cy="23408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84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351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«ЭШЕР»: РЫБКА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4968000"/>
            <a:ext cx="4681728" cy="234086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53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351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«ЭШЕР»: БАБОЧКА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49"/>
            <a:ext cx="4679576" cy="467957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4968000"/>
            <a:ext cx="4681728" cy="23408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04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«ЭШЕР»: ЛИСТИК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76190" cy="351428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4968000"/>
            <a:ext cx="4681728" cy="23408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85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АВТОРСКАЯ БРУСЧАТКА «СТАРЫЙ АРБАТ»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440000"/>
            <a:ext cx="5152644" cy="342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64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АВТОРСКАЯ БРУСЧАТКА «РУБЛЕВСКАЯ»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5"/>
            <a:ext cx="4680000" cy="41658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440000"/>
            <a:ext cx="5152644" cy="324154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2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АВТОРСКАЯ БРУСЧАТКА «ТЕСАННЫЙ ГРАНИТ»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1"/>
            <a:ext cx="4680000" cy="433234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440000"/>
            <a:ext cx="5152644" cy="324154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5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АВТОРСКАЯ БРУСЧАТКА «МОРСКАЯ»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440000"/>
            <a:ext cx="5152644" cy="324154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84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ВИБРОЛИТАЯ ТРОТУАРНАЯ ПЛИТКА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000" y="1440000"/>
            <a:ext cx="10116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Вибролитье – классическая технология изготовления тротуарной плитки, проверенная 300-летней историей. Неоспоримыми преимуществами вибролитья являются возможность исполнения тротуарной плитки в самых разнообразных формах, цветовых и дизайнерских решениях, высокая прочность и долговечность изделий.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К сожалению, последние годы Россию наводнили кустарные придорожные плиточные производства, которые с грубейшими нарушениями лепят дешевый контрафакт. Из-за это у потребителя сложилось ложное мнение, что вибролитая технология хуже новомодной технологии вибропрессования.</a:t>
            </a: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На самом деле тротуарная плитка, изготовленная в строгом соответствии с отечественными ГОСТами, не только не уступает, а значительно превосходит по своим физическим свойствам вибропрессованные аналоги.</a:t>
            </a:r>
          </a:p>
          <a:p>
            <a:pPr algn="just"/>
            <a:endParaRPr lang="ru-RU" sz="1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88" y="4320000"/>
            <a:ext cx="10102828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12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АВТОРСКАЯ БРУСЧАТКА «НАБОРНАЯ»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000" y="1440000"/>
            <a:ext cx="5152644" cy="324154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32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6840000" cy="4690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АВТОРСКАЯ БРУСЧАТКА «ДОСКА ПАРКЕТНАЯ»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00" y="1440000"/>
            <a:ext cx="2990088" cy="576072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52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БОРДЮРЫ И ВОДОСТОКИ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362" y="1840374"/>
            <a:ext cx="3663000" cy="2664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641" y="5317981"/>
            <a:ext cx="5006340" cy="115214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6121908" cy="28803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4500000"/>
            <a:ext cx="5040000" cy="246093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24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ФАСАДНАЯ ПЛИТКА «КРУПНОФОРМАТНАЯ»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5400000" cy="4049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76000" y="1440000"/>
            <a:ext cx="4428000" cy="424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</a:rPr>
              <a:t>Крупноформатные фасадные панели изготавливаются из стеклофибробетона. Отличительные особенности данных изделий ― крупные габариты при малой толщине. Монтируются на клей к стене или анкерами к направляющим. </a:t>
            </a:r>
          </a:p>
          <a:p>
            <a:pPr algn="just"/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</a:rPr>
              <a:t>	Некоторые модели имеют отверстия для анкеров, закрываемые доборными элементами с помощью фасадного герметика. ​</a:t>
            </a:r>
          </a:p>
          <a:p>
            <a:pPr algn="just"/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</a:rPr>
              <a:t>	Размер фасадной плитки серии "Крупноформатная" унифицирован с размером керамогранитных панелей, что позволяет вешать их на общую подсистему. Этой возможностью нередко пользуются застройщики высотных домов, облицовывая нижний этаж крупноформатной плиткой, играющей антивандальную роль.</a:t>
            </a:r>
          </a:p>
          <a:p>
            <a:pPr algn="just"/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</a:rPr>
              <a:t>	В частном домостроении крупноформатной фасадной плиткой облицовывают как каменные, так и деревянные дома.</a:t>
            </a:r>
          </a:p>
          <a:p>
            <a:pPr algn="just"/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87999" y="5688000"/>
            <a:ext cx="101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</a:rPr>
              <a:t>Фасадные плиты производятся цвета естественного бетона или окрашенные в массе. Однако, если требуется собрать цветной фасад, мы рекомендуем смонтировать его из плит цвета естественного бетона и затем окрасить специальной акриловой краской (см стр. 66).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73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6480000" cy="41090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«КРУПНОФОРМАТНАЯ»: 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«ЕВРОКИРПИЧ-А»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1620000"/>
            <a:ext cx="3351276" cy="411022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08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6480000" cy="3833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«КРУПНОФОРМАТНАЯ»: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 «ЛАСТОЧКИН ХВОСТ - А»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1620000"/>
            <a:ext cx="3351276" cy="41102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16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«КРУПНОФОРМАТНАЯ»: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 «БАЗАЛЬТ-А»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6480000" cy="377290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1620000"/>
            <a:ext cx="3351276" cy="41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22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6480000" cy="4687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«КРУПНОФОРМАТНАЯ»: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 «ДОЛОМИТ-А»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480000"/>
            <a:ext cx="4681728" cy="7223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1620000"/>
            <a:ext cx="3351276" cy="41102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54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«КРУПНОФОРМАТНАЯ»: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 «ПОРТУГАЛЬСКИЙ КАМЕНЬ»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9" y="1620000"/>
            <a:ext cx="6480000" cy="455275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1620000"/>
            <a:ext cx="3351276" cy="41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68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9" y="1620000"/>
            <a:ext cx="6480000" cy="423052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«КРУПНОФОРМАТНАЯ»: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«КАМЕННАЯ КЛАДКА»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1620000"/>
            <a:ext cx="3351276" cy="411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2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19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БРЕКЧИЯ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720000"/>
            <a:ext cx="4535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ШОКОЛАДКА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1"/>
            <a:ext cx="4680000" cy="7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95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351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ФАСАДНАЯ ПЛИТКА МАЛОФОРМАТНОЙ СЕРИИ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3150000"/>
            <a:ext cx="4680000" cy="35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7999" y="1440000"/>
            <a:ext cx="468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Малоформатная серия предназначена для облицовки цокольных этажей, заборов, хозяйственных построек, а также внутренних помещений. Крепится к стене на плиточный клей.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4000" y="5076000"/>
            <a:ext cx="468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	Выпускается как серого цвета (цвета естественного бетона), так и окрашенной в массе. Серая плитка может быть покрашена специальной акриловой краской в любой цвет (см. стр. 66).</a:t>
            </a:r>
          </a:p>
        </p:txBody>
      </p:sp>
    </p:spTree>
    <p:extLst>
      <p:ext uri="{BB962C8B-B14F-4D97-AF65-F5344CB8AC3E}">
        <p14:creationId xmlns:p14="http://schemas.microsoft.com/office/powerpoint/2010/main" val="2865882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«МАЛОФОРМАТНАЯ»: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 «ДОЛОМИТ»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5040000" cy="5040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5954404"/>
            <a:ext cx="4791456" cy="7223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1620000"/>
            <a:ext cx="4791456" cy="25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79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5040000" cy="504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«МАЛОФОРМАТНАЯ»: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«ТУФ»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5940000"/>
            <a:ext cx="4791456" cy="7223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1620000"/>
            <a:ext cx="479145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24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«МАЛОФОРМАТНАЯ»: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 «СКАЛА»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10116000" cy="49279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000" y="6660000"/>
            <a:ext cx="1011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Технические характеристики и артикулы см. на стр. 58</a:t>
            </a:r>
          </a:p>
        </p:txBody>
      </p:sp>
    </p:spTree>
    <p:extLst>
      <p:ext uri="{BB962C8B-B14F-4D97-AF65-F5344CB8AC3E}">
        <p14:creationId xmlns:p14="http://schemas.microsoft.com/office/powerpoint/2010/main" val="833404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9" y="1620000"/>
            <a:ext cx="10116000" cy="492793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«МАЛОФОРМАТНАЯ»: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«СЛАНЕЦ»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8000" y="6660000"/>
            <a:ext cx="10116000" cy="25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Технические характеристики и артикулы см. на стр. 58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9426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«МАЛОФОРМАТНАЯ»: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«БАЗАЛЬТ»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10116000" cy="50579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000" y="6660000"/>
            <a:ext cx="10116000" cy="27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2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Технические характеристики и артикулы см. на стр. 58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7052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5040000" cy="504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«МАЛОФОРМАТНАЯ»: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«ЕВРОКИРПИЧ»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5940000"/>
            <a:ext cx="4791456" cy="72237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1620000"/>
            <a:ext cx="479145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56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620000"/>
            <a:ext cx="5040000" cy="50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СЕРИЯ «МАЛОФОРМАТНАЯ»: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«КАМЕННЫЙ КИРПИЧ»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5940000"/>
            <a:ext cx="4791456" cy="722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000" y="1620000"/>
            <a:ext cx="479145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89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540000"/>
            <a:ext cx="1011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</a:rPr>
              <a:t>ТЕХНИЧЕСКИЕ ХАРАКТЕРИСТИКИ ПЛИТКИ СЕРИИ «МАЛОФОРМАТНАЯ»: «СКАЛА», «СЛАНЕЦ» И «БАЗАЛЬТ»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120000"/>
            <a:ext cx="6656832" cy="10104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00" y="1440000"/>
            <a:ext cx="3182112" cy="432054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50" y="1440000"/>
            <a:ext cx="3182112" cy="432054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3182112" cy="43205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00000" y="4414953"/>
            <a:ext cx="3182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Фасадная плитка серии «Малоформатная» производится в соответствии с ГОСТ 6927-74</a:t>
            </a:r>
          </a:p>
          <a:p>
            <a:pPr algn="ctr"/>
            <a:endParaRPr lang="ru-RU" sz="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Бетон марки В25, класс морозостойкости </a:t>
            </a:r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F200</a:t>
            </a:r>
            <a:endParaRPr lang="ru-RU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33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367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ОБРАМЛЕНИЕ СТУПЕНЕЙ, СЕРИЯ «АНТИК»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320000" cy="254262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1440000"/>
            <a:ext cx="2520000" cy="2520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00" y="1440000"/>
            <a:ext cx="2520000" cy="252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00" y="4716000"/>
            <a:ext cx="4914900" cy="14401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3960000"/>
            <a:ext cx="43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проступь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86000" y="3960000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добор «Квадрат»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84000" y="3960000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добор «Сектор»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4176000"/>
            <a:ext cx="4914900" cy="33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54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КАЛИФОРНИЯ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ГАЛЬКА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1"/>
            <a:ext cx="4680000" cy="7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682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4176000"/>
            <a:ext cx="4914900" cy="335127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1440000"/>
            <a:ext cx="2520000" cy="252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320000" cy="25426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00" y="1440000"/>
            <a:ext cx="2520000" cy="251638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ОБРАМЛЕНИЕ СТУПЕНЕЙ: СЕРИЯ «ДЕКОР»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00" y="4716000"/>
            <a:ext cx="4914900" cy="14401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8000" y="3960000"/>
            <a:ext cx="43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проступь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86000" y="3960000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добор «Квадрат»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4000" y="3960000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добор «Сектор»</a:t>
            </a:r>
          </a:p>
        </p:txBody>
      </p:sp>
    </p:spTree>
    <p:extLst>
      <p:ext uri="{BB962C8B-B14F-4D97-AF65-F5344CB8AC3E}">
        <p14:creationId xmlns:p14="http://schemas.microsoft.com/office/powerpoint/2010/main" val="528587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3996000"/>
            <a:ext cx="4914900" cy="352958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00" y="1260000"/>
            <a:ext cx="2520000" cy="2520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00" y="1260000"/>
            <a:ext cx="2520000" cy="252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8000" y="720000"/>
            <a:ext cx="10116000" cy="52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ОБРАМЛЕНИЕ СТУПЕНЕЙ: СЕРИЯ «КЛАССИКА»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260000"/>
            <a:ext cx="4350114" cy="2520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00" y="4716000"/>
            <a:ext cx="4914900" cy="19842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8000" y="3780000"/>
            <a:ext cx="43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проступь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86000" y="3780000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добор «Квадрат»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84000" y="3780000"/>
            <a:ext cx="252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добор «Сектор»</a:t>
            </a:r>
          </a:p>
        </p:txBody>
      </p:sp>
    </p:spTree>
    <p:extLst>
      <p:ext uri="{BB962C8B-B14F-4D97-AF65-F5344CB8AC3E}">
        <p14:creationId xmlns:p14="http://schemas.microsoft.com/office/powerpoint/2010/main" val="3811265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ПАРАПЕТЫ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785131" cy="171879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07" y="1440000"/>
            <a:ext cx="3516923" cy="18941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00" y="4644000"/>
            <a:ext cx="4914900" cy="1984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8000" y="3420000"/>
            <a:ext cx="478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парапет простой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4400" y="3420000"/>
            <a:ext cx="351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парапет фигурный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3960000"/>
            <a:ext cx="4914900" cy="324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70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КРЫШКИ НА СТОЛБЫ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77568"/>
            <a:ext cx="3060000" cy="20079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00" y="1440000"/>
            <a:ext cx="3060000" cy="20370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00" y="1440000"/>
            <a:ext cx="3060000" cy="17510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8000" y="3600000"/>
            <a:ext cx="306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крышка простая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6000" y="3600000"/>
            <a:ext cx="306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крышка фигурная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4000" y="3600000"/>
            <a:ext cx="306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</a:rPr>
              <a:t>крышка с полусферой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00" y="4644000"/>
            <a:ext cx="4914900" cy="172821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3960000"/>
            <a:ext cx="491490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684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720000"/>
            <a:ext cx="1011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СБОРНЫЕ КЛУМБЫ СЕРИИ «ТРИЛИСТНИК»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6696000" cy="3853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72000" y="1440000"/>
            <a:ext cx="313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Садово-парковая клумбы «Трилистник» сделана из архитектурного </a:t>
            </a:r>
            <a:r>
              <a:rPr lang="ru-RU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фибробетона</a:t>
            </a:r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 и состоит из  собирается из 124 отдельных деталей. </a:t>
            </a:r>
          </a:p>
          <a:p>
            <a:pPr algn="just"/>
            <a:endParaRPr lang="ru-RU" sz="14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ru-RU" sz="1400" dirty="0">
                <a:latin typeface="Verdana" panose="020B0604030504040204" pitchFamily="34" charset="0"/>
                <a:ea typeface="Verdana" panose="020B0604030504040204" pitchFamily="34" charset="0"/>
              </a:rPr>
              <a:t>Проста в монтаже, есть возможность  разборки и переноса в другое место.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000" y="5760000"/>
            <a:ext cx="4914900" cy="722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5400000"/>
            <a:ext cx="4914900" cy="18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601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8000" y="540000"/>
            <a:ext cx="1011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ТВОРЧЕСКАЯ МАСТЕРСКАЯ:</a:t>
            </a:r>
          </a:p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 ИЗДЕЛИЯ НА ЗАКАЗ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799985"/>
            <a:ext cx="6480000" cy="47482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56000" y="1800000"/>
            <a:ext cx="3348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Не нашли ничего подходящего в каталоге?</a:t>
            </a:r>
          </a:p>
          <a:p>
            <a:pPr algn="ctr"/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Творческая мастерская «ТПО АРТ» разработает для вас индивидуальный проект, а производственное предприятие «Посадский Камень» воплотит  в бетоне!</a:t>
            </a:r>
          </a:p>
          <a:p>
            <a:pPr algn="ctr"/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В наших силах фасадный  декор, гипсовая лепнина, клумбы, фонтаны, малые архитектурные формы, памятники и прочие изделия из бетона или гипса любого уровня сложности!</a:t>
            </a:r>
          </a:p>
          <a:p>
            <a:pPr algn="ctr"/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endParaRPr lang="ru-RU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Пишите на </a:t>
            </a: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tpoart@mail.ru</a:t>
            </a:r>
            <a:endParaRPr lang="en-US" sz="14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Звоните: 8 (926) 925-55-57</a:t>
            </a:r>
          </a:p>
        </p:txBody>
      </p:sp>
    </p:spTree>
    <p:extLst>
      <p:ext uri="{BB962C8B-B14F-4D97-AF65-F5344CB8AC3E}">
        <p14:creationId xmlns:p14="http://schemas.microsoft.com/office/powerpoint/2010/main" val="78986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000" y="720000"/>
            <a:ext cx="1011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dirty="0">
                <a:latin typeface="Verdana" panose="020B0604030504040204" pitchFamily="34" charset="0"/>
                <a:ea typeface="Verdana" panose="020B0604030504040204" pitchFamily="34" charset="0"/>
              </a:rPr>
              <a:t>Фасадная плитка вырабатывается как цвета естественного бетона (серого), так и с пигментами – красного, коричневого, песчаного и черного цветов. Существует два принципиально разных подхода к сборке цветного фасада:</a:t>
            </a:r>
          </a:p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88000" y="1800000"/>
            <a:ext cx="3276000" cy="52682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Первый вариант – заказать цветную фасадную плитку, сделанную из бетона с добавлением нужного пигмента.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 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Достоинства: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не нужно красить;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возможность создания «мозаичного эффекта»;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ru-RU" sz="1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Недостатки: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крупную фасадную плитку приходится сверлить, чтобы прикрепить к стене. Места сверления будут заметны;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небольшой выбор оттенков;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сложно попасть в определенный цвет;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если фасадная плитка крепиться на клей, то сложно подобрать расшивку нужного цвета.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852000" y="1800000"/>
            <a:ext cx="6552000" cy="52833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Второй вариант  - собрать фасад из панелей цвета естественного бетона и после сборки покрасить краской нужного цвета.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200" b="1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Достоинства: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большой выбор цветов и оттенков;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снимается проблема отверстий от анкеров и расшивки швов;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краска дольше не выгорает;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равномерный окрас;</a:t>
            </a:r>
          </a:p>
          <a:p>
            <a:pPr marL="171450" indent="-17145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endParaRPr lang="ru-RU" sz="1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Недостатки: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немного большая итоговая стоимость;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- невозможность создания «мозаичного эффекта».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ru-RU" sz="1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Вы можете заказать краску нужного цвета. Мы колеруем краски на базе акриловой фасадной краски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VGT</a:t>
            </a: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Принимаем заказы объемом от 1 литра.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Средний расход при покраске фасадной плитки составляет 150-250 мл на 1 </a:t>
            </a:r>
            <a:r>
              <a:rPr lang="ru-RU" sz="1200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кв.м</a:t>
            </a: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 (в два слоя).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Подробности и цены смотрите на нашем сайте </a:t>
            </a:r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www.poskam.ru</a:t>
            </a:r>
            <a:endParaRPr lang="ru-RU" sz="1200" dirty="0"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0157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0"/>
            <a:ext cx="4295775" cy="6772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84516" y="720000"/>
            <a:ext cx="5533200" cy="633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" b="1" dirty="0">
                <a:latin typeface="Verdana" panose="020B0604030504040204" pitchFamily="34" charset="0"/>
                <a:ea typeface="Verdana" panose="020B0604030504040204" pitchFamily="34" charset="0"/>
              </a:rPr>
              <a:t>Нашу продукцию можно приобрести в следующих магазинах:</a:t>
            </a:r>
          </a:p>
          <a:p>
            <a:endParaRPr lang="ru-RU" sz="1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1. "</a:t>
            </a:r>
            <a:r>
              <a:rPr lang="ru-RU" sz="900" b="1" dirty="0" err="1">
                <a:latin typeface="Verdana" panose="020B0604030504040204" pitchFamily="34" charset="0"/>
                <a:ea typeface="Verdana" panose="020B0604030504040204" pitchFamily="34" charset="0"/>
              </a:rPr>
              <a:t>Стройцентр</a:t>
            </a:r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 в Афанасово"</a:t>
            </a:r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 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г. Сергиев Посад, улица Центральная, дом 1Б, 8:30-19:00, тел.: 8 800 333‑63-97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2. "</a:t>
            </a:r>
            <a:r>
              <a:rPr lang="ru-RU" sz="900" b="1" dirty="0" err="1">
                <a:latin typeface="Verdana" panose="020B0604030504040204" pitchFamily="34" charset="0"/>
                <a:ea typeface="Verdana" panose="020B0604030504040204" pitchFamily="34" charset="0"/>
              </a:rPr>
              <a:t>Стройсклад</a:t>
            </a:r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" на Фестивальной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г. Сергиев Посад, улица Фестивальная, дом 2Б, ежедневно, 8:30-20:00, тел.: 8 496 541 57 87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3. "</a:t>
            </a:r>
            <a:r>
              <a:rPr lang="ru-RU" sz="900" b="1" dirty="0" err="1">
                <a:latin typeface="Verdana" panose="020B0604030504040204" pitchFamily="34" charset="0"/>
                <a:ea typeface="Verdana" panose="020B0604030504040204" pitchFamily="34" charset="0"/>
              </a:rPr>
              <a:t>Стройцентр</a:t>
            </a:r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" на Северном: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г. Сергиев Посад, Ярославское шоссе, 3Б, ежедневно, 9:00-19:00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4. Строительно-хозяйственный рынок в </a:t>
            </a:r>
            <a:r>
              <a:rPr lang="ru-RU" sz="900" b="1" dirty="0" err="1">
                <a:latin typeface="Verdana" panose="020B0604030504040204" pitchFamily="34" charset="0"/>
                <a:ea typeface="Verdana" panose="020B0604030504040204" pitchFamily="34" charset="0"/>
              </a:rPr>
              <a:t>Бужаниново</a:t>
            </a:r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Сергиево-Посадский район, с. </a:t>
            </a:r>
            <a:r>
              <a:rPr lang="ru-RU" sz="900" dirty="0" err="1">
                <a:latin typeface="Verdana" panose="020B0604030504040204" pitchFamily="34" charset="0"/>
                <a:ea typeface="Verdana" panose="020B0604030504040204" pitchFamily="34" charset="0"/>
              </a:rPr>
              <a:t>Бужаниново</a:t>
            </a:r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, район ж/д станции "</a:t>
            </a:r>
            <a:r>
              <a:rPr lang="ru-RU" sz="900" dirty="0" err="1">
                <a:latin typeface="Verdana" panose="020B0604030504040204" pitchFamily="34" charset="0"/>
                <a:ea typeface="Verdana" panose="020B0604030504040204" pitchFamily="34" charset="0"/>
              </a:rPr>
              <a:t>Бужаниново</a:t>
            </a:r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", ежедневно, 9:00-20:00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5. Стройматериалы в </a:t>
            </a:r>
            <a:r>
              <a:rPr lang="ru-RU" sz="900" b="1" dirty="0" err="1">
                <a:latin typeface="Verdana" panose="020B0604030504040204" pitchFamily="34" charset="0"/>
                <a:ea typeface="Verdana" panose="020B0604030504040204" pitchFamily="34" charset="0"/>
              </a:rPr>
              <a:t>Гальнево</a:t>
            </a:r>
            <a:endParaRPr lang="ru-RU" sz="9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Сергиево-Посадский район, деревня </a:t>
            </a:r>
            <a:r>
              <a:rPr lang="ru-RU" sz="900" dirty="0" err="1">
                <a:latin typeface="Verdana" panose="020B0604030504040204" pitchFamily="34" charset="0"/>
                <a:ea typeface="Verdana" panose="020B0604030504040204" pitchFamily="34" charset="0"/>
              </a:rPr>
              <a:t>Гальнево</a:t>
            </a:r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, ежедневно, 9:00-19:00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6. Строительный магазин в Мостовике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Сергиево-Посадский район, поселок Мостовик, улица Лесная, д.48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7. Фирменный магазин от завода:</a:t>
            </a:r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 Строительный рынок "Городок"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Сергиево-Посадский район, г. Хотьково, Художественный проезд, строение 3А, ежедневно 9:00-19:00, тел.: 8 926 925-55-57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8. Торговый дом "Хозяин"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Сергиево-Посадский район, г. Хотьково, Улица 1-я Больничная строение 18, 9:00-19:00, обед 13:00-14:00, тел.: 8 496 543-27-37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9. Строительный магазин "</a:t>
            </a:r>
            <a:r>
              <a:rPr lang="ru-RU" sz="900" b="1" dirty="0" err="1">
                <a:latin typeface="Verdana" panose="020B0604030504040204" pitchFamily="34" charset="0"/>
                <a:ea typeface="Verdana" panose="020B0604030504040204" pitchFamily="34" charset="0"/>
              </a:rPr>
              <a:t>Хотьстрой</a:t>
            </a:r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"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Сергиево-Посадский район, г. Хотьково, 1-ый </a:t>
            </a:r>
            <a:r>
              <a:rPr lang="ru-RU" sz="900" dirty="0" err="1">
                <a:latin typeface="Verdana" panose="020B0604030504040204" pitchFamily="34" charset="0"/>
                <a:ea typeface="Verdana" panose="020B0604030504040204" pitchFamily="34" charset="0"/>
              </a:rPr>
              <a:t>Горбуновский</a:t>
            </a:r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 переулок, д.7, 9:00-19:00, тел.: 8 496 549-36-50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10. </a:t>
            </a:r>
            <a:r>
              <a:rPr lang="ru-RU" sz="900" b="1" dirty="0" err="1">
                <a:latin typeface="Verdana" panose="020B0604030504040204" pitchFamily="34" charset="0"/>
                <a:ea typeface="Verdana" panose="020B0604030504040204" pitchFamily="34" charset="0"/>
              </a:rPr>
              <a:t>Стройдвор</a:t>
            </a:r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 "Ярославка, 33"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г. Пушкино, 33-й км автодороги М-8 Холмогоры, строение 2, ежедневно 9:00-19:00, тел.: 8 499 343-16-76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11. Магазин "Природный камень"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г.Мытищи, ул. Коммунистическая, 10, корп.1, ежедневно, 9:00-19:00, тел.: 8 916 691‑51-87</a:t>
            </a:r>
          </a:p>
          <a:p>
            <a:pPr fontAlgn="base"/>
            <a:endParaRPr lang="ru-RU" sz="9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fontAlgn="base"/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12. Магазин "</a:t>
            </a:r>
            <a:r>
              <a:rPr lang="ru-RU" sz="900" b="1" dirty="0" err="1">
                <a:latin typeface="Verdana" panose="020B0604030504040204" pitchFamily="34" charset="0"/>
                <a:ea typeface="Verdana" panose="020B0604030504040204" pitchFamily="34" charset="0"/>
              </a:rPr>
              <a:t>Стройтовары</a:t>
            </a:r>
            <a:r>
              <a:rPr lang="ru-RU" sz="900" b="1" dirty="0">
                <a:latin typeface="Verdana" panose="020B0604030504040204" pitchFamily="34" charset="0"/>
                <a:ea typeface="Verdana" panose="020B0604030504040204" pitchFamily="34" charset="0"/>
              </a:rPr>
              <a:t>" в Краснозаводске:</a:t>
            </a:r>
          </a:p>
          <a:p>
            <a:pPr fontAlgn="base"/>
            <a:r>
              <a:rPr lang="ru-RU" sz="900" dirty="0">
                <a:latin typeface="Verdana" panose="020B0604030504040204" pitchFamily="34" charset="0"/>
                <a:ea typeface="Verdana" panose="020B0604030504040204" pitchFamily="34" charset="0"/>
              </a:rPr>
              <a:t>Сергиево-Посадский район, г. Краснозаводск, улица 1-го Мая, дом 1, ежедневно, 9:00-20:00</a:t>
            </a:r>
          </a:p>
          <a:p>
            <a:pPr fontAlgn="base"/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485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ДОЩЕЧКА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3999" y="360000"/>
            <a:ext cx="46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КАЛИФОРНИЯ - ДЕРЕВО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1728" cy="72237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0000" cy="7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14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ОКТАВА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СТАМП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0000" cy="7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00" y="7027200"/>
            <a:ext cx="619125" cy="5334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76550" cy="533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1440000"/>
            <a:ext cx="4680000" cy="468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1440000"/>
            <a:ext cx="4680000" cy="468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8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КРУПНАЯ ШАГРЕНЬ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24000" y="720000"/>
            <a:ext cx="46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Verdana" panose="020B0604030504040204" pitchFamily="34" charset="0"/>
                <a:ea typeface="Verdana" panose="020B0604030504040204" pitchFamily="34" charset="0"/>
              </a:rPr>
              <a:t>МЕЛКАЯ ШАГРЕНЬ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6300000"/>
            <a:ext cx="4680000" cy="72210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00" y="6300000"/>
            <a:ext cx="4680000" cy="72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168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9548</TotalTime>
  <Words>1970</Words>
  <Application>Microsoft Office PowerPoint</Application>
  <PresentationFormat>Произвольный</PresentationFormat>
  <Paragraphs>235</Paragraphs>
  <Slides>67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Verdana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Petr Egorov</dc:creator>
  <cp:lastModifiedBy>Petr Egorov</cp:lastModifiedBy>
  <cp:revision>387</cp:revision>
  <cp:lastPrinted>2019-02-17T10:47:23Z</cp:lastPrinted>
  <dcterms:created xsi:type="dcterms:W3CDTF">2019-02-11T14:12:32Z</dcterms:created>
  <dcterms:modified xsi:type="dcterms:W3CDTF">2021-07-21T17:04:10Z</dcterms:modified>
</cp:coreProperties>
</file>